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60" r:id="rId1"/>
  </p:sldMasterIdLst>
  <p:notesMasterIdLst>
    <p:notesMasterId r:id="rId18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ulet Maksut" initials="DM" lastIdx="2" clrIdx="0">
    <p:extLst>
      <p:ext uri="{19B8F6BF-5375-455C-9EA6-DF929625EA0E}">
        <p15:presenceInfo xmlns:p15="http://schemas.microsoft.com/office/powerpoint/2012/main" userId="Daulet Maks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60" autoAdjust="0"/>
  </p:normalViewPr>
  <p:slideViewPr>
    <p:cSldViewPr>
      <p:cViewPr varScale="1">
        <p:scale>
          <a:sx n="57" d="100"/>
          <a:sy n="57" d="100"/>
        </p:scale>
        <p:origin x="15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CB501-971D-4FBD-BA73-FF4061DA74F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EB3E4-959F-47A6-9C13-ED7A5D5E5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5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EB3E4-959F-47A6-9C13-ED7A5D5E5E6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60B26E-729A-448D-8EEE-FA31DADF862D}" type="datetime1">
              <a:rPr lang="ru-RU" smtClean="0"/>
              <a:t>26.05.2021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7007-BB97-4775-B3D0-C78BA03E2084}" type="datetime1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9DF9-32B2-4B9B-903A-C7755B8C92FE}" type="datetime1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B0D535-1AEC-46C9-ABD2-C7DAB61E3C25}" type="datetime1">
              <a:rPr lang="ru-RU" smtClean="0"/>
              <a:t>26.05.2021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/>
              <a:t>©Исмаилова Акмарал Газизовна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9DF2ED-6DEE-4350-9687-0F388524715E}" type="datetime1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22D8-BD26-413E-9535-87B6C06D6883}" type="datetime1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0C4-D509-4F78-B3DB-EE854274ED2D}" type="datetime1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73079E-4CC3-4B61-9CC3-CF388F57BAB9}" type="datetime1">
              <a:rPr lang="ru-RU" smtClean="0"/>
              <a:t>26.05.2021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/>
              <a:t>©Исмаилова Акмарал Газизовна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BB58-925E-44AB-8A15-3794A3EBE6E8}" type="datetime1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E38380-07CA-4503-B64F-1F464C2C18AA}" type="datetime1">
              <a:rPr lang="ru-RU" smtClean="0"/>
              <a:t>26.05.2021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/>
              <a:t>©Исмаилова Акмарал Газизовна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621F8E-87E0-40CB-8C76-FD47E689FDC5}" type="datetime1">
              <a:rPr lang="ru-RU" smtClean="0"/>
              <a:t>26.05.2021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/>
              <a:t>©Исмаилова Акмарал Газизовна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839A4C-B940-4A76-844F-7A8D673D3A0B}" type="datetime1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/>
              <a:t>©Исмаилова Акмарал Газизовна</a:t>
            </a: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F87789-79C0-4369-89FF-5E19A7612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C39B-038E-4CE8-BD6E-6347885C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77809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kk-KZ" sz="2000" kern="0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л-Фараби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атындағы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Қазақ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ұлттық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университеті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kern="0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имия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және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химиялық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технология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факультеті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BD90E-5A96-4146-A865-D8E252CC9F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08912" cy="5061176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kk-KZ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Атомды-абсорбциялық спектроскопия әдісі,  теориялық негіздері, атомдану, айырмашылығы, қолданылу аумағы.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2100" dirty="0"/>
              <a:t>                                                      Д</a:t>
            </a:r>
            <a:r>
              <a:rPr lang="kk-KZ" sz="2100" dirty="0"/>
              <a:t>әріскер </a:t>
            </a:r>
            <a:r>
              <a:rPr lang="ru-RU" sz="2100" dirty="0"/>
              <a:t>- Исмаилова А.Г.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91EBD0-E2EF-4146-826B-0F469692AB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0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93BB00-C5C7-4BA8-95BA-52280864B0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7277C4A-41D9-489E-B51F-2B0D46E47B0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332656"/>
            <a:ext cx="7920880" cy="6077224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4D4E484-7FBE-4B3E-98B6-DA29D2C839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534521" y="6274533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77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8CF4C9-0685-4494-9BA9-A32B421A4A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B2EF770-0FBF-4E01-BFA3-220DAEEC49E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548680"/>
            <a:ext cx="7776864" cy="6048672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2940588-A8BA-4EE7-A426-54C4C90E1B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538216" y="6402639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8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622E48-65CE-4BE5-A0BF-CFBAC5C69B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Аталған сәулелену көздерінің маңызды кемшіліктерінің бірі болып олардың «тар аумақта»: әр лампа тек бір ғана элементтің анықтауына жарамдылығында болып табылады. Кей жағдайда катодты лампа әртүрлі метал­дар­дың құймасынан жасалады, ол кезде лампаны өзгертпей бір­неше элементті анықтай аламыз.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07000"/>
              </a:lnSpc>
              <a:spcAft>
                <a:spcPts val="8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Атомдық-абсорбциялық әдісте негізгі жарық заңынан ауытқу себеп­тері: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1)   құралдық (сіңірілетін ортаның бірыңғай болмауы);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450215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2)	физика-химиялық (атомдардың қиын диссоциациялана­тын қосылыстарға өтуіне қарай атомизацияның толық орын­далмауы, атомдардың иондануы, жоғары температура әсерінен атомдардың қозған күйге өтуі).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8DBC1F-5C36-400F-BEA0-B3AAA548C9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3174897-184C-4BA6-98F1-4ABC72EA68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70604" y="6342464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45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034015-48A4-48FB-849E-C31F28715F3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404664"/>
            <a:ext cx="7992888" cy="604867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A3867E-F6EA-4485-B8CD-7225722E29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EB54C71-A90C-45C8-903E-2A35C0027D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943600" y="6395473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47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B816E9-4AC6-4561-A40F-A7C6FFE56C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5384" y="332656"/>
            <a:ext cx="8199064" cy="6141296"/>
          </a:xfrm>
        </p:spPr>
        <p:txBody>
          <a:bodyPr>
            <a:normAutofit fontScale="92500"/>
          </a:bodyPr>
          <a:lstStyle/>
          <a:p>
            <a:pPr marL="0" indent="457200" algn="just"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Әдістің метрологиялық сипаттамасы зерттелетін заттың тө­менгі шегімен ерекшеленеді. Жарықтың негізгі заңдылығында­ғы теңдеуде жұтылу коэффициенті k жалынды атомизация үшін 10</a:t>
            </a:r>
            <a:r>
              <a:rPr lang="kk-KZ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5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ал электртермиялық атомдану үшін 10</a:t>
            </a:r>
            <a:r>
              <a:rPr lang="kk-KZ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6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8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құрайды, ол </a:t>
            </a:r>
            <a:r>
              <a:rPr lang="kk-KZ" sz="2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сәйкесінше зерттелетін компоненттің 10</a:t>
            </a:r>
            <a:r>
              <a:rPr lang="kk-KZ" sz="2800" spc="-2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-7</a:t>
            </a:r>
            <a:r>
              <a:rPr lang="kk-KZ" sz="2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z="2800" spc="-2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-6</a:t>
            </a:r>
            <a:r>
              <a:rPr lang="kk-KZ" sz="2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 (10</a:t>
            </a:r>
            <a:r>
              <a:rPr lang="kk-KZ" sz="2800" spc="-2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-2</a:t>
            </a:r>
            <a:r>
              <a:rPr lang="kk-KZ" sz="2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z="2800" spc="-2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 </a:t>
            </a:r>
            <a:r>
              <a:rPr lang="kk-KZ" sz="2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мкг/мл)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және 10</a:t>
            </a:r>
            <a:r>
              <a:rPr lang="kk-KZ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-8 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 (10</a:t>
            </a:r>
            <a:r>
              <a:rPr lang="kk-KZ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-5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-10</a:t>
            </a:r>
            <a:r>
              <a:rPr lang="kk-KZ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-3 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мкг/мл) мәндеріне сәйкес келеді. Спек­­тро­фотометрия әдісімен салыстырғанда атомды-абсорбция­лық әдіс анағұрлым сезімтал. Атомды абсорбциялық әдістің жа­лынды түрінен электртермиялық түрінің артықшылығы атомда­ну эффективтілігінде болып саналады. Керісінше қайталаным­дылық параметрі бойынша жалынды атомды абсорбция электр­</a:t>
            </a:r>
            <a:r>
              <a:rPr lang="kk-KZ" sz="2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термиялық түрінен жақсырақ, жалынды түрде S</a:t>
            </a:r>
            <a:r>
              <a:rPr lang="kk-KZ" sz="2800" spc="-2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 </a:t>
            </a:r>
            <a:r>
              <a:rPr lang="kk-KZ" sz="2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~2-5 % құрай­ды.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ACF721-23F3-4A70-B608-2249539E72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8349E55-B4C4-4CA5-A3BD-5B4F5748FB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71132" y="6426397"/>
            <a:ext cx="3200400" cy="365760"/>
          </a:xfrm>
        </p:spPr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</p:spTree>
    <p:extLst>
      <p:ext uri="{BB962C8B-B14F-4D97-AF65-F5344CB8AC3E}">
        <p14:creationId xmlns:p14="http://schemas.microsoft.com/office/powerpoint/2010/main" val="275159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11E7F0-40FC-4303-A0A3-D384F4E254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1600152-9D06-4C81-B242-C6E313EFC4F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7564" y="144060"/>
            <a:ext cx="7848872" cy="5850594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DE7A779-113F-4B16-9B54-A825C3AF6A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538216" y="6318402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0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2A5955-6920-417E-BFE5-1207EFCB1E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1560" y="476672"/>
            <a:ext cx="7704856" cy="57526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372E88-FFAD-4B68-A02C-0654DD5547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423EF4B-BB3B-4CD6-A7E3-00FF08F594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26944" y="6229286"/>
            <a:ext cx="3200400" cy="365760"/>
          </a:xfrm>
        </p:spPr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</p:spTree>
    <p:extLst>
      <p:ext uri="{BB962C8B-B14F-4D97-AF65-F5344CB8AC3E}">
        <p14:creationId xmlns:p14="http://schemas.microsoft.com/office/powerpoint/2010/main" val="271575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2B2FDF-F01D-40B4-9398-6BE9EDED5C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03232" cy="6069288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Атомды-абсорбциялық әдіс көзге көрінетін және ультра­күлгін диапазондарда бос атомдармен энергия жұтылуына негізделіп,</a:t>
            </a: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заттың элементтік құрамын анықтайтын әдістерінің бірі. Ол элементтердің аз мөлшерін жалпы мөлшерде, жылдам, селективті және дәл анықтап береді. Осы әдіспен шамамен 60-70 элементтер, негізінен, металдар, 10</a:t>
            </a:r>
            <a:r>
              <a:rPr lang="kk-KZ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-12</a:t>
            </a: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-10</a:t>
            </a:r>
            <a:r>
              <a:rPr lang="kk-KZ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-6</a:t>
            </a: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г/мл концентра­ция­­ларында анықталады, дегенмен атомды-абсорбциялық спек­трос­­копия әдісін тек бір элементтік талдау түрінде қолданған тиімді.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Әдісте зерттелетін қосылыс алдын-ала атомдану (атомизация) про­цесіне түседі, яғни</a:t>
            </a: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белгілі заттың атомдық бу күйіне ауысуы талдау­дың өте маңызды сатысы болып саналады.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А + 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ν </a:t>
            </a: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(сыртқы сәулелену көзі) → А</a:t>
            </a:r>
            <a:r>
              <a:rPr lang="ru-RU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Схема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атом квант с</a:t>
            </a: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әулесін жұтып, негізгі күйден қозған күйге ауысады, нәтижесінде  </a:t>
            </a: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атомдық бу пайда болады да, соның бойымен жарық өтеді.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89BA91-471D-46BD-B64A-C4101BD9E7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5D7EAF6-D9C4-415A-A894-0CF741C294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33416" y="6217539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91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520959-4B22-4140-93F3-A2F534341B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859216" cy="6069288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Атомдану (атомизация) болу үшін жоғарғы температураның негізгі көзі ретінде а</a:t>
            </a:r>
            <a:r>
              <a:rPr lang="kk-KZ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то­мизатор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қолданылады, ол – барлық атомды-абсорбциялық спектро­метр­дің маңызды құраушы бөлігі болып табылады және де анықта­ла­тын элементті атомдық буға айналдыру үшін спек­трофото­метриядағы «кюветаның» аналогы ретінде қызмет етеді.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Атоми­за­циялаудың негізгі екі әдісі бар: жалынды және электро­тер­миялық (жалынды емес).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D2F178-CC45-4A87-B806-C8F943F6DD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5DB69B5-E879-4BAC-B0A5-2875F0A28E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27116" y="6174250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8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734422-F6EC-47CA-9CFC-3322EFCF52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9405D23-EB19-4B18-A027-8F30BEAB04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404664"/>
            <a:ext cx="7704856" cy="6048672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8E00568-5D1A-4FE2-90E8-E67F3BD0A3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2040" y="6270456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03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DC34A9-0380-432C-ABD7-A7F09848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C756C08-A4D3-4F1A-869F-A6BBA4B35B8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404664"/>
            <a:ext cx="7560840" cy="612068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60DC85F-AA04-4DCD-89E1-86DBE2B24B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52120" y="6294627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08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3D9CD8-98D9-4246-98CA-8486C4CD0E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931224" cy="606928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Әдісте аналитикалық сигнал ретінде қозбаған бос атом­дар­дың жұтылуы қарастырылады, сондықтан </a:t>
            </a:r>
            <a:r>
              <a:rPr lang="kk-KZ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атомдану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үшін энер­гия қосылыстардың </a:t>
            </a:r>
            <a:r>
              <a:rPr lang="kk-KZ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қозуына емес,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kk-KZ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ыдырауына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ғана жеткілікті </a:t>
            </a:r>
            <a:r>
              <a:rPr lang="kk-KZ" sz="2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болғаны жөн. Қозған бөлшектердің саны жалпы санның 0,02-01 %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пайызынан аспау керек.  Жоғарыда аталған талаптарды жалынды және электртермиялық (жалынды емес) атомизаторлар қанағаттандыра алады.</a:t>
            </a:r>
          </a:p>
          <a:p>
            <a:pPr marL="0" indent="457200" algn="just"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Атомдану процесі алдында зертте­ле­тін үлгі </a:t>
            </a:r>
            <a:r>
              <a:rPr lang="kk-KZ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ерітінді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күйіне ауыстырылады.</a:t>
            </a:r>
          </a:p>
          <a:p>
            <a:pPr marL="0" indent="457200" algn="just"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FE6CF5-6D2F-4BFE-BD9F-145A3B88AE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4700FC5-BAF6-4505-ABFF-CDF86B9DF2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076056" y="6291072"/>
            <a:ext cx="3200400" cy="365760"/>
          </a:xfrm>
        </p:spPr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</p:spTree>
    <p:extLst>
      <p:ext uri="{BB962C8B-B14F-4D97-AF65-F5344CB8AC3E}">
        <p14:creationId xmlns:p14="http://schemas.microsoft.com/office/powerpoint/2010/main" val="414864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21706937-ACF3-4908-B381-DBC91E9961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332656"/>
            <a:ext cx="7848872" cy="592260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F6AFCE-2AD8-4270-8F60-80FF9396FB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442EA01-0BB9-42CD-A5A2-80FD610778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99124" y="6255258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82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06C30BD-4C16-4840-836E-8EDBDF3C954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72998" y="404664"/>
            <a:ext cx="7848872" cy="585059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E3B40-B940-4A47-BAE2-0048187309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2F02446-3322-4B3C-9EB8-3111156363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4088" y="6381328"/>
            <a:ext cx="3200400" cy="365760"/>
          </a:xfrm>
        </p:spPr>
        <p:txBody>
          <a:bodyPr/>
          <a:lstStyle/>
          <a:p>
            <a:r>
              <a:rPr lang="ru-RU" dirty="0"/>
              <a:t>©Исмаилова Акмарал </a:t>
            </a:r>
            <a:r>
              <a:rPr lang="ru-RU" dirty="0" err="1"/>
              <a:t>Газизовна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2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FFE3F9-EBB2-4121-B07A-150483CD51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280920" cy="5925272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Сәулелендіру көздері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	</a:t>
            </a:r>
          </a:p>
          <a:p>
            <a:pPr marL="0" indent="457200" algn="just"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Бос атомдардың жұтылу жолақтарының спектральдық ені </a:t>
            </a:r>
            <a:r>
              <a:rPr lang="kk-KZ" sz="2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10</a:t>
            </a:r>
            <a:r>
              <a:rPr lang="kk-KZ" sz="2800" spc="-25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-2 </a:t>
            </a:r>
            <a:r>
              <a:rPr lang="kk-KZ" sz="2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нм тең, яғни молекулалардың жұтылу жолақтарынан (1-100 нм)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айтарлықтай кіші. Сондықтан атомдық-абсорбцияда спектро­фотометриямен салыстырғанда алынатын монохроматты сәуле­ле­ну көзінің дәрежесіне деген талаптар қатал болып кетеді. Атомдық-абсорбцияда арнайы, жоғары монохроматты, қуатты сәулелену көзі – </a:t>
            </a:r>
            <a:r>
              <a:rPr lang="kk-KZ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қуыс катоды бар лампа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мен </a:t>
            </a:r>
            <a:r>
              <a:rPr lang="kk-KZ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электродсыз раз­ряд­ты лампалар</a:t>
            </a:r>
            <a:r>
              <a:rPr lang="kk-K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қолданылады.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551FC7-27AD-464D-9D33-A65858C340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F87789-79C0-4369-89FF-5E19A7612EE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10B0365-29A1-4AA8-9096-47B606E1D8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616" y="6309320"/>
            <a:ext cx="3200400" cy="365760"/>
          </a:xfrm>
        </p:spPr>
        <p:txBody>
          <a:bodyPr/>
          <a:lstStyle/>
          <a:p>
            <a:r>
              <a:rPr lang="ru-RU"/>
              <a:t>©Исмаилова Акмарал Газизовна</a:t>
            </a:r>
          </a:p>
        </p:txBody>
      </p:sp>
    </p:spTree>
    <p:extLst>
      <p:ext uri="{BB962C8B-B14F-4D97-AF65-F5344CB8AC3E}">
        <p14:creationId xmlns:p14="http://schemas.microsoft.com/office/powerpoint/2010/main" val="2280259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6414</TotalTime>
  <Words>688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Century Schoolbook</vt:lpstr>
      <vt:lpstr>Times New Roman</vt:lpstr>
      <vt:lpstr>Wingdings</vt:lpstr>
      <vt:lpstr>Wingdings 2</vt:lpstr>
      <vt:lpstr>Эркер</vt:lpstr>
      <vt:lpstr>Әл-Фараби атындағы Қазақ ұлттық университеті Химия және химиялық технология факультеті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Әль-Фараби атындағы Қазақ Ұлттық университеті Химия және химиялық технология факультеті</dc:title>
  <dc:creator>1</dc:creator>
  <cp:lastModifiedBy>Исмаилова Акмарал</cp:lastModifiedBy>
  <cp:revision>217</cp:revision>
  <dcterms:created xsi:type="dcterms:W3CDTF">2012-02-27T19:01:21Z</dcterms:created>
  <dcterms:modified xsi:type="dcterms:W3CDTF">2021-05-26T13:21:48Z</dcterms:modified>
</cp:coreProperties>
</file>